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1" r:id="rId4"/>
    <p:sldId id="262" r:id="rId5"/>
    <p:sldId id="264" r:id="rId6"/>
    <p:sldId id="266" r:id="rId7"/>
    <p:sldId id="267" r:id="rId8"/>
    <p:sldId id="268" r:id="rId9"/>
    <p:sldId id="272" r:id="rId10"/>
    <p:sldId id="276" r:id="rId11"/>
    <p:sldId id="278" r:id="rId12"/>
    <p:sldId id="28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12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81FDD-B7B2-4497-B280-E20A6AC18FDD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9ECB3-AD3C-449A-9923-E5F90D9BCDA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579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83CE-20DD-41E1-934E-F71FEE761077}" type="datetimeFigureOut">
              <a:rPr lang="nl-NL" smtClean="0"/>
              <a:pPr/>
              <a:t>11-3-2018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72CE-81A6-4E20-A50C-E93C38BAB1A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932040" y="0"/>
            <a:ext cx="4211960" cy="31393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3300" i="1" dirty="0" smtClean="0">
                <a:solidFill>
                  <a:schemeClr val="bg1"/>
                </a:solidFill>
                <a:latin typeface="Georgia" pitchFamily="18" charset="0"/>
              </a:rPr>
              <a:t>Wil je </a:t>
            </a:r>
          </a:p>
          <a:p>
            <a:r>
              <a:rPr lang="nl-NL" sz="3300" i="1" dirty="0" smtClean="0">
                <a:solidFill>
                  <a:schemeClr val="bg1"/>
                </a:solidFill>
                <a:latin typeface="Georgia" pitchFamily="18" charset="0"/>
              </a:rPr>
              <a:t>betrokken medewerkers, </a:t>
            </a:r>
          </a:p>
          <a:p>
            <a:r>
              <a:rPr lang="nl-NL" sz="3300" i="1" dirty="0" smtClean="0">
                <a:solidFill>
                  <a:schemeClr val="bg1"/>
                </a:solidFill>
                <a:latin typeface="Georgia" pitchFamily="18" charset="0"/>
              </a:rPr>
              <a:t>betrek ze dan</a:t>
            </a:r>
          </a:p>
          <a:p>
            <a:endParaRPr lang="nl-NL" sz="3300" i="1" dirty="0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nl-NL" sz="3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nl-NL" sz="3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932040" y="3140968"/>
            <a:ext cx="4211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800" dirty="0" smtClean="0">
                <a:latin typeface="Arial" pitchFamily="34" charset="0"/>
                <a:cs typeface="Arial" pitchFamily="34" charset="0"/>
              </a:rPr>
              <a:t>Interne</a:t>
            </a:r>
          </a:p>
          <a:p>
            <a:r>
              <a:rPr lang="nl-NL" sz="3800" dirty="0" smtClean="0">
                <a:latin typeface="Arial" pitchFamily="34" charset="0"/>
                <a:cs typeface="Arial" pitchFamily="34" charset="0"/>
              </a:rPr>
              <a:t>communicatie</a:t>
            </a:r>
            <a:endParaRPr lang="nl-NL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0" y="1"/>
            <a:ext cx="4932040" cy="70173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Online interne communicatie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16832"/>
            <a:ext cx="89344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Offline interne communicatie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92D050"/>
                </a:solidFill>
                <a:latin typeface="Eras Light ITC" pitchFamily="34" charset="0"/>
              </a:rPr>
              <a:t>Werkoverleg</a:t>
            </a:r>
            <a:endParaRPr lang="nl-NL" sz="2800" dirty="0">
              <a:solidFill>
                <a:srgbClr val="92D050"/>
              </a:solidFill>
              <a:latin typeface="Eras Light IT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3883695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rgbClr val="FFC000"/>
                </a:solidFill>
                <a:latin typeface="Eras Light ITC" pitchFamily="34" charset="0"/>
              </a:rPr>
              <a:t>Personeelsbijeenkomst</a:t>
            </a:r>
            <a:endParaRPr lang="nl-NL" sz="4400" dirty="0">
              <a:solidFill>
                <a:srgbClr val="FFC000"/>
              </a:solidFill>
              <a:latin typeface="Eras Light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860448"/>
            <a:ext cx="61206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FF3399"/>
                </a:solidFill>
                <a:latin typeface="Eras Light ITC" pitchFamily="34" charset="0"/>
              </a:rPr>
              <a:t>Introductie nieuwe medewerkers</a:t>
            </a:r>
            <a:endParaRPr lang="nl-NL" sz="3200" dirty="0">
              <a:solidFill>
                <a:srgbClr val="FF3399"/>
              </a:solidFill>
              <a:latin typeface="Eras Light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2348880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7030A0"/>
                </a:solidFill>
                <a:latin typeface="Eras Light ITC" pitchFamily="34" charset="0"/>
              </a:rPr>
              <a:t>Informatiebulletin</a:t>
            </a:r>
            <a:endParaRPr lang="nl-NL" sz="3600" dirty="0">
              <a:solidFill>
                <a:srgbClr val="7030A0"/>
              </a:solidFill>
              <a:latin typeface="Eras Light IT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14096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B0F0"/>
                </a:solidFill>
                <a:latin typeface="Eras Light ITC" pitchFamily="34" charset="0"/>
              </a:rPr>
              <a:t>Personeelsblad</a:t>
            </a:r>
            <a:endParaRPr lang="nl-NL" sz="3200" dirty="0">
              <a:solidFill>
                <a:srgbClr val="00B0F0"/>
              </a:solidFill>
              <a:latin typeface="Eras Light ITC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4716016" y="3212976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  <a:latin typeface="Eras Light ITC" pitchFamily="34" charset="0"/>
              </a:rPr>
              <a:t>Nieuwsbrief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4000" i="1" dirty="0" smtClean="0">
                <a:solidFill>
                  <a:srgbClr val="FF0000"/>
                </a:solidFill>
                <a:latin typeface="Georgia" pitchFamily="18" charset="0"/>
              </a:rPr>
              <a:t>Aanpak voor interne communicatie</a:t>
            </a:r>
            <a:endParaRPr lang="nl-NL" sz="40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247" b="11111"/>
          <a:stretch>
            <a:fillRect/>
          </a:stretch>
        </p:blipFill>
        <p:spPr bwMode="auto">
          <a:xfrm>
            <a:off x="467544" y="1556791"/>
            <a:ext cx="6552728" cy="412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Visie op interne communicatie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7200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Franklin Gothic Medium" pitchFamily="34" charset="0"/>
              </a:rPr>
              <a:t>Extern winnen is intern beginnen</a:t>
            </a:r>
          </a:p>
          <a:p>
            <a:endParaRPr lang="nl-NL" sz="2400" dirty="0" smtClean="0">
              <a:latin typeface="Franklin Gothic Medium" pitchFamily="34" charset="0"/>
            </a:endParaRPr>
          </a:p>
          <a:p>
            <a:r>
              <a:rPr lang="nl-NL" sz="2000" dirty="0" smtClean="0">
                <a:latin typeface="Franklin Gothic Book" pitchFamily="34" charset="0"/>
              </a:rPr>
              <a:t>Basisvoorwaarden voor een goede interne communicatie:</a:t>
            </a:r>
          </a:p>
          <a:p>
            <a:endParaRPr lang="nl-NL" sz="2000" dirty="0" smtClean="0">
              <a:latin typeface="Franklin Gothic Book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Besluitvaardig management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Transparante stijl van leidinggeven en communiceren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Mogelijkheden voor feedback, interactie en dialoog </a:t>
            </a:r>
            <a:endParaRPr lang="nl-NL" sz="20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4077072"/>
            <a:ext cx="295232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827584" y="2276872"/>
            <a:ext cx="2952328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tangle 3"/>
          <p:cNvSpPr/>
          <p:nvPr/>
        </p:nvSpPr>
        <p:spPr>
          <a:xfrm>
            <a:off x="1331640" y="2276872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cap="all" spc="100" dirty="0" smtClean="0">
                <a:latin typeface="Franklin Gothic Demi" pitchFamily="34" charset="0"/>
              </a:rPr>
              <a:t>Actievisie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4057908"/>
            <a:ext cx="3073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cap="all" spc="100" dirty="0" smtClean="0">
                <a:latin typeface="Franklin Gothic Demi" pitchFamily="34" charset="0"/>
              </a:rPr>
              <a:t>Interactievisie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Actie- en interactievisie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213285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De actievisie gaat uit van het topdown overbrengen van de boodschap op de doelgroep en is vrij zendergericht.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400506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In de interactievisie staat de </a:t>
            </a:r>
            <a:r>
              <a:rPr lang="nl-NL" dirty="0" err="1" smtClean="0">
                <a:latin typeface="Franklin Gothic Book" pitchFamily="34" charset="0"/>
              </a:rPr>
              <a:t>bottom</a:t>
            </a:r>
            <a:r>
              <a:rPr lang="nl-NL" dirty="0" smtClean="0">
                <a:latin typeface="Franklin Gothic Book" pitchFamily="34" charset="0"/>
              </a:rPr>
              <a:t> up benadering via dialoog centraal.</a:t>
            </a:r>
            <a:endParaRPr lang="nl-NL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  <a:t>Elementen van de visie op </a:t>
            </a:r>
            <a:b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nl-NL" sz="3600" i="1" dirty="0" smtClean="0">
                <a:solidFill>
                  <a:srgbClr val="FF0000"/>
                </a:solidFill>
                <a:latin typeface="Georgia" pitchFamily="18" charset="0"/>
              </a:rPr>
              <a:t>interne communicatie</a:t>
            </a:r>
            <a:endParaRPr lang="nl-NL" sz="3600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1289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Interne doelgroepen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44824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Franklin Gothic Book" pitchFamily="34" charset="0"/>
              </a:rPr>
              <a:t>Globaal onderscheiden we de volgende interne publieksgroepen:</a:t>
            </a:r>
          </a:p>
          <a:p>
            <a:endParaRPr lang="nl-NL" sz="2000" dirty="0" smtClean="0">
              <a:latin typeface="Franklin Gothic Book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Directie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Management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Vaste medewerkers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Tijdelijke medewerkers, uitzendkrachten, stagiairs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Ondernemingsraad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latin typeface="Franklin Gothic Book" pitchFamily="34" charset="0"/>
              </a:rPr>
              <a:t>Commissarissen</a:t>
            </a:r>
            <a:endParaRPr lang="nl-NL" sz="2000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Communicatiestromen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29432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636912"/>
            <a:ext cx="8868296" cy="381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http://www.clker.com/cliparts/w/4/n/Y/9/K/white-curved-arrow-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96543" y="1312169"/>
            <a:ext cx="1008113" cy="1065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04048" y="5229200"/>
            <a:ext cx="1728192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5076056" y="4077072"/>
            <a:ext cx="165618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539552" y="5229200"/>
            <a:ext cx="1656184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467544" y="4077072"/>
            <a:ext cx="1512168" cy="2880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Soorten informatie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048" y="400506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Taakinformatie zorgt ervoor dat de activiteiten op het juiste moment door de juiste persoon worden gedaan.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048" y="5157192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Beleidsinformatie betreft informatie over de gang van zaken in de organisatie</a:t>
            </a:r>
          </a:p>
          <a:p>
            <a:r>
              <a:rPr lang="nl-NL" dirty="0" smtClean="0">
                <a:latin typeface="Franklin Gothic Book" pitchFamily="34" charset="0"/>
              </a:rPr>
              <a:t>en de strategie.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4005064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Beheerinformatie is informatie over de voortgang van alle werkzaamheden en projecten.</a:t>
            </a:r>
            <a:endParaRPr lang="nl-NL" dirty="0">
              <a:latin typeface="Franklin Gothic Boo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2040" y="51571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>
                <a:latin typeface="Franklin Gothic Book" pitchFamily="34" charset="0"/>
              </a:rPr>
              <a:t>Sociale informatie is informatie over personeelszaken, zoals procedures, regelingen, scholing, vacatures, huisregels  en arbeidsvoorwaarden.</a:t>
            </a:r>
            <a:endParaRPr lang="nl-NL" dirty="0">
              <a:latin typeface="Franklin Gothic Book" pitchFamily="34" charset="0"/>
            </a:endParaRPr>
          </a:p>
        </p:txBody>
      </p:sp>
      <p:pic>
        <p:nvPicPr>
          <p:cNvPr id="3" name="Afbeelding 2" descr="Naamlooskop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01328" cy="24932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dwardsatterfield.com/images/PNG/post-it_large.png"/>
          <p:cNvPicPr>
            <a:picLocks noChangeAspect="1" noChangeArrowheads="1"/>
          </p:cNvPicPr>
          <p:nvPr/>
        </p:nvPicPr>
        <p:blipFill>
          <a:blip r:embed="rId2" cstate="print"/>
          <a:srcRect l="18398" t="8549" r="20041" b="13950"/>
          <a:stretch>
            <a:fillRect/>
          </a:stretch>
        </p:blipFill>
        <p:spPr bwMode="auto">
          <a:xfrm rot="21401870">
            <a:off x="115038" y="1270436"/>
            <a:ext cx="4850371" cy="54017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Typen veranderingen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996952"/>
            <a:ext cx="4608512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000" cap="all" spc="100" dirty="0" smtClean="0">
                <a:latin typeface="Franklin Gothic Demi" pitchFamily="34" charset="0"/>
              </a:rPr>
              <a:t>Strategieverandering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000" cap="all" spc="100" dirty="0" smtClean="0">
                <a:latin typeface="Franklin Gothic Demi" pitchFamily="34" charset="0"/>
              </a:rPr>
              <a:t>Structuurverandering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sz="2000" cap="all" spc="100" dirty="0" smtClean="0">
                <a:latin typeface="Franklin Gothic Demi" pitchFamily="34" charset="0"/>
              </a:rPr>
              <a:t>Cultuurverandering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916832"/>
            <a:ext cx="3635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>
                <a:latin typeface="Franklin Gothic Book" pitchFamily="34" charset="0"/>
              </a:rPr>
              <a:t>Hier gaat het om een nieuw beleid dat van toepassing is op de koers van de organisatie.</a:t>
            </a:r>
          </a:p>
          <a:p>
            <a:pPr marL="342900" indent="-342900">
              <a:buAutoNum type="arabicPeriod"/>
            </a:pPr>
            <a:endParaRPr lang="nl-NL" dirty="0" smtClean="0">
              <a:latin typeface="Franklin Gothic Book" pitchFamily="34" charset="0"/>
            </a:endParaRPr>
          </a:p>
          <a:p>
            <a:pPr marL="342900" indent="-342900">
              <a:buAutoNum type="arabicPeriod"/>
            </a:pPr>
            <a:r>
              <a:rPr lang="nl-NL" dirty="0" smtClean="0">
                <a:latin typeface="Franklin Gothic Book" pitchFamily="34" charset="0"/>
              </a:rPr>
              <a:t>Hier wijzigt de opbouw van de organisatie of de systemen waarmee zij werkt.</a:t>
            </a:r>
          </a:p>
          <a:p>
            <a:pPr marL="342900" indent="-342900">
              <a:buAutoNum type="arabicPeriod"/>
            </a:pPr>
            <a:endParaRPr lang="nl-NL" dirty="0" smtClean="0">
              <a:latin typeface="Franklin Gothic Book" pitchFamily="34" charset="0"/>
            </a:endParaRPr>
          </a:p>
          <a:p>
            <a:pPr marL="342900" indent="-342900">
              <a:buAutoNum type="arabicPeriod"/>
            </a:pPr>
            <a:r>
              <a:rPr lang="nl-NL" dirty="0" smtClean="0">
                <a:latin typeface="Franklin Gothic Book" pitchFamily="34" charset="0"/>
              </a:rPr>
              <a:t>Hier wil het management de gemeenschappelijke waarden en normen aanpassen om zo uiteindelijk tot een ander gedrag te komen.</a:t>
            </a:r>
            <a:endParaRPr lang="nl-NL" dirty="0"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bubblews.com/assets/images/news/423511936_1363172248.jpg"/>
          <p:cNvPicPr>
            <a:picLocks noChangeAspect="1" noChangeArrowheads="1"/>
          </p:cNvPicPr>
          <p:nvPr/>
        </p:nvPicPr>
        <p:blipFill>
          <a:blip r:embed="rId2" cstate="print"/>
          <a:srcRect l="18641" t="16200" r="17152" b="5501"/>
          <a:stretch>
            <a:fillRect/>
          </a:stretch>
        </p:blipFill>
        <p:spPr bwMode="auto">
          <a:xfrm>
            <a:off x="6295959" y="2564904"/>
            <a:ext cx="2848041" cy="26642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i="1" dirty="0" smtClean="0">
                <a:solidFill>
                  <a:srgbClr val="FF0000"/>
                </a:solidFill>
                <a:latin typeface="Georgia" pitchFamily="18" charset="0"/>
              </a:rPr>
              <a:t>Weerstand bij veranderingen</a:t>
            </a:r>
            <a:endParaRPr lang="nl-NL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4" name="Picture 2" descr="http://edwardsatterfield.com/images/PNG/post-it_large.png"/>
          <p:cNvPicPr>
            <a:picLocks noChangeAspect="1" noChangeArrowheads="1"/>
          </p:cNvPicPr>
          <p:nvPr/>
        </p:nvPicPr>
        <p:blipFill>
          <a:blip r:embed="rId3" cstate="print"/>
          <a:srcRect l="18398" t="8549" r="17933" b="13165"/>
          <a:stretch>
            <a:fillRect/>
          </a:stretch>
        </p:blipFill>
        <p:spPr bwMode="auto">
          <a:xfrm>
            <a:off x="827584" y="1531935"/>
            <a:ext cx="4896544" cy="53260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259632" y="2564904"/>
            <a:ext cx="43204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cap="all" spc="100" dirty="0" smtClean="0">
                <a:latin typeface="Eras Light ITC" pitchFamily="34" charset="0"/>
              </a:rPr>
              <a:t>GEEN TIJD VOOR GEWENNING</a:t>
            </a:r>
          </a:p>
          <a:p>
            <a:r>
              <a:rPr lang="nl-NL" cap="all" spc="100" dirty="0" smtClean="0">
                <a:latin typeface="Eras Light ITC" pitchFamily="34" charset="0"/>
              </a:rPr>
              <a:t>AAN NIEUWE SITUATIE</a:t>
            </a:r>
          </a:p>
          <a:p>
            <a:endParaRPr lang="nl-NL" cap="all" spc="100" dirty="0" smtClean="0">
              <a:latin typeface="Eras Light ITC" pitchFamily="34" charset="0"/>
            </a:endParaRPr>
          </a:p>
          <a:p>
            <a:r>
              <a:rPr lang="nl-NL" cap="all" spc="100" dirty="0" smtClean="0">
                <a:latin typeface="Eras Light ITC" pitchFamily="34" charset="0"/>
              </a:rPr>
              <a:t>ANGST OM MEER TE VERLIEZEN</a:t>
            </a:r>
          </a:p>
          <a:p>
            <a:r>
              <a:rPr lang="nl-NL" cap="all" spc="100" dirty="0" smtClean="0">
                <a:latin typeface="Eras Light ITC" pitchFamily="34" charset="0"/>
              </a:rPr>
              <a:t>DAN TE WINNEN</a:t>
            </a:r>
          </a:p>
          <a:p>
            <a:endParaRPr lang="nl-NL" cap="all" spc="100" dirty="0" smtClean="0">
              <a:latin typeface="Eras Light ITC" pitchFamily="34" charset="0"/>
            </a:endParaRPr>
          </a:p>
          <a:p>
            <a:r>
              <a:rPr lang="nl-NL" cap="all" spc="100" dirty="0" smtClean="0">
                <a:latin typeface="Eras Light ITC" pitchFamily="34" charset="0"/>
              </a:rPr>
              <a:t>Gebrek aan vertrouwen</a:t>
            </a:r>
          </a:p>
          <a:p>
            <a:endParaRPr lang="nl-NL" cap="all" spc="100" dirty="0" smtClean="0">
              <a:latin typeface="Eras Light ITC" pitchFamily="34" charset="0"/>
            </a:endParaRPr>
          </a:p>
          <a:p>
            <a:r>
              <a:rPr lang="nl-NL" cap="all" spc="100" dirty="0" smtClean="0">
                <a:latin typeface="Eras Light ITC" pitchFamily="34" charset="0"/>
              </a:rPr>
              <a:t>Gebrek aan informatie</a:t>
            </a:r>
          </a:p>
          <a:p>
            <a:endParaRPr lang="nl-NL" cap="all" spc="100" dirty="0" smtClean="0">
              <a:latin typeface="Eras Light ITC" pitchFamily="34" charset="0"/>
            </a:endParaRPr>
          </a:p>
          <a:p>
            <a:r>
              <a:rPr lang="nl-NL" cap="all" spc="100" dirty="0" smtClean="0">
                <a:latin typeface="Eras Light ITC" pitchFamily="34" charset="0"/>
              </a:rPr>
              <a:t>Tegenstrijdige informatie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273</Words>
  <Application>Microsoft Office PowerPoint</Application>
  <PresentationFormat>Diavoorstelling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Eras Light ITC</vt:lpstr>
      <vt:lpstr>Franklin Gothic Book</vt:lpstr>
      <vt:lpstr>Franklin Gothic Demi</vt:lpstr>
      <vt:lpstr>Franklin Gothic Medium</vt:lpstr>
      <vt:lpstr>Georgia</vt:lpstr>
      <vt:lpstr>Office-thema</vt:lpstr>
      <vt:lpstr>PowerPoint-presentatie</vt:lpstr>
      <vt:lpstr>Visie op interne communicatie</vt:lpstr>
      <vt:lpstr>Actie- en interactievisie</vt:lpstr>
      <vt:lpstr>Elementen van de visie op  interne communicatie</vt:lpstr>
      <vt:lpstr>Interne doelgroepen</vt:lpstr>
      <vt:lpstr>Communicatiestromen</vt:lpstr>
      <vt:lpstr>Soorten informatie</vt:lpstr>
      <vt:lpstr>Typen veranderingen</vt:lpstr>
      <vt:lpstr>Weerstand bij veranderingen</vt:lpstr>
      <vt:lpstr>Online interne communicatie</vt:lpstr>
      <vt:lpstr>Offline interne communicatie</vt:lpstr>
      <vt:lpstr>Aanpak voor interne communicatie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Ineke</dc:creator>
  <cp:lastModifiedBy>Ingrid Buckx</cp:lastModifiedBy>
  <cp:revision>67</cp:revision>
  <dcterms:created xsi:type="dcterms:W3CDTF">2013-07-04T11:34:39Z</dcterms:created>
  <dcterms:modified xsi:type="dcterms:W3CDTF">2018-03-11T14:08:50Z</dcterms:modified>
</cp:coreProperties>
</file>